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81" r:id="rId13"/>
    <p:sldId id="283" r:id="rId14"/>
    <p:sldId id="287" r:id="rId15"/>
    <p:sldId id="288" r:id="rId16"/>
    <p:sldId id="289" r:id="rId17"/>
    <p:sldId id="284" r:id="rId18"/>
    <p:sldId id="285" r:id="rId19"/>
    <p:sldId id="286" r:id="rId20"/>
    <p:sldId id="274" r:id="rId21"/>
    <p:sldId id="269" r:id="rId22"/>
    <p:sldId id="282" r:id="rId23"/>
    <p:sldId id="275" r:id="rId24"/>
    <p:sldId id="270" r:id="rId25"/>
  </p:sldIdLst>
  <p:sldSz cx="9144000" cy="5143500" type="screen16x9"/>
  <p:notesSz cx="6858000" cy="9144000"/>
  <p:embeddedFontLst>
    <p:embeddedFont>
      <p:font typeface="Economica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649"/>
    <a:srgbClr val="154E6B"/>
    <a:srgbClr val="12425A"/>
    <a:srgbClr val="E9CE5B"/>
    <a:srgbClr val="CCA677"/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5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 smtClean="0"/>
            <a:t>Dashboard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smtClean="0"/>
            <a:t>Internal </a:t>
          </a:r>
          <a:r>
            <a:rPr lang="en-US" sz="1000" dirty="0"/>
            <a:t>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 smtClean="0"/>
            <a:t>Internal </a:t>
          </a:r>
          <a:r>
            <a:rPr lang="en-US" sz="1000" dirty="0"/>
            <a:t>API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E260C0-61EE-4497-9D4A-BE84E523A3EF}" type="pres">
      <dgm:prSet presAssocID="{495AB2AB-C979-4559-87C6-D4518E9E353F}" presName="node" presStyleLbl="node1" presStyleIdx="0" presStyleCnt="3" custLinFactNeighborX="-37431" custLinFactNeighborY="48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dirty="0" smtClean="0"/>
            <a:t>Dashboard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61097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Internal </a:t>
          </a:r>
          <a:r>
            <a:rPr lang="en-US" sz="1000" kern="1200" dirty="0"/>
            <a:t>API</a:t>
          </a:r>
        </a:p>
      </dsp:txBody>
      <dsp:txXfrm rot="5400000">
        <a:off x="1009523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25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Internal </a:t>
          </a:r>
          <a:r>
            <a:rPr lang="en-US" sz="1000" kern="1200" dirty="0"/>
            <a:t>API</a:t>
          </a:r>
        </a:p>
      </dsp:txBody>
      <dsp:txXfrm rot="5400000">
        <a:off x="201868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22484" y="1967079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460218" y="63659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Online Insurance Application</a:t>
            </a:r>
            <a:endParaRPr b="1"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498001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b="1" dirty="0"/>
              <a:t>Team</a:t>
            </a:r>
            <a:r>
              <a:rPr lang="en" sz="2150" b="1" dirty="0" smtClean="0"/>
              <a:t>: </a:t>
            </a:r>
            <a:r>
              <a:rPr lang="en" b="1" dirty="0" smtClean="0"/>
              <a:t>Sumit Singh, Shouryan Sood, Samrat Rode, Shruti Sanjana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4334129" y="1959286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Policy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/>
          <p:nvPr/>
        </p:nvCxnSpPr>
        <p:spPr>
          <a:xfrm>
            <a:off x="4757874" y="1735248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4368657" y="248272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smtClean="0">
                <a:solidFill>
                  <a:schemeClr val="tx1"/>
                </a:solidFill>
              </a:rPr>
              <a:t>Cart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stCxn id="27" idx="2"/>
          </p:cNvCxnSpPr>
          <p:nvPr/>
        </p:nvCxnSpPr>
        <p:spPr>
          <a:xfrm>
            <a:off x="4837049" y="2355526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BB97B0-502B-4BCF-9F2C-0369780CC7BD}"/>
              </a:ext>
            </a:extLst>
          </p:cNvPr>
          <p:cNvCxnSpPr>
            <a:cxnSpLocks/>
          </p:cNvCxnSpPr>
          <p:nvPr/>
        </p:nvCxnSpPr>
        <p:spPr>
          <a:xfrm rot="10800000">
            <a:off x="2782210" y="2346864"/>
            <a:ext cx="1577749" cy="396239"/>
          </a:xfrm>
          <a:prstGeom prst="bentConnector3">
            <a:avLst>
              <a:gd name="adj1" fmla="val 100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Cart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Purchase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32108" y="401269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endParaRPr lang="en-US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Cart Items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Delete</a:t>
            </a:r>
          </a:p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 </a:t>
            </a:r>
            <a:r>
              <a:rPr lang="en-US" sz="900" b="1" dirty="0" smtClean="0">
                <a:solidFill>
                  <a:schemeClr val="tx1"/>
                </a:solidFill>
              </a:rPr>
              <a:t>Cart Items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4"/>
            <a:ext cx="1005840" cy="473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View Purchased Policies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368657" y="402298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Policies In Cart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/>
          <p:nvPr/>
        </p:nvCxnSpPr>
        <p:spPr>
          <a:xfrm>
            <a:off x="4956202" y="372387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607807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Snippets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46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4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0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3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1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99704" y="1919611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</a:t>
            </a:r>
            <a:endParaRPr b="1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238643" y="856172"/>
            <a:ext cx="4080000" cy="396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b="1" dirty="0">
                <a:solidFill>
                  <a:srgbClr val="0F3649"/>
                </a:solidFill>
              </a:rPr>
              <a:t>Problem Statement</a:t>
            </a:r>
            <a:endParaRPr sz="1600" b="1" dirty="0">
              <a:solidFill>
                <a:srgbClr val="0F3649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b="1" dirty="0">
                <a:solidFill>
                  <a:srgbClr val="0F3649"/>
                </a:solidFill>
              </a:rPr>
              <a:t>Objective</a:t>
            </a:r>
            <a:endParaRPr sz="1600" b="1" dirty="0">
              <a:solidFill>
                <a:srgbClr val="0F3649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b="1" dirty="0">
                <a:solidFill>
                  <a:srgbClr val="0F3649"/>
                </a:solidFill>
              </a:rPr>
              <a:t>Microservices</a:t>
            </a:r>
            <a:endParaRPr sz="1600" b="1" dirty="0">
              <a:solidFill>
                <a:srgbClr val="0F3649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b="1" dirty="0">
                <a:solidFill>
                  <a:srgbClr val="0F3649"/>
                </a:solidFill>
              </a:rPr>
              <a:t>Project </a:t>
            </a:r>
            <a:r>
              <a:rPr lang="en" sz="1600" b="1" dirty="0">
                <a:solidFill>
                  <a:srgbClr val="0F3649"/>
                </a:solidFill>
              </a:rPr>
              <a:t>Overview</a:t>
            </a:r>
            <a:endParaRPr sz="1600" b="1" dirty="0">
              <a:solidFill>
                <a:srgbClr val="0F3649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b="1" dirty="0">
                <a:solidFill>
                  <a:srgbClr val="0F3649"/>
                </a:solidFill>
              </a:rPr>
              <a:t>Onboarding-Architecture</a:t>
            </a:r>
            <a:endParaRPr sz="1600" b="1" dirty="0">
              <a:solidFill>
                <a:srgbClr val="0F3649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b="1" dirty="0">
                <a:solidFill>
                  <a:srgbClr val="0F3649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b="1" dirty="0">
                <a:solidFill>
                  <a:srgbClr val="0F3649"/>
                </a:solidFill>
              </a:rPr>
              <a:t>T</a:t>
            </a:r>
            <a:r>
              <a:rPr lang="en" sz="1600" b="1" dirty="0">
                <a:solidFill>
                  <a:srgbClr val="0F3649"/>
                </a:solidFill>
              </a:rPr>
              <a:t>echnology and Tools </a:t>
            </a:r>
            <a:r>
              <a:rPr lang="en-US" sz="1600" b="1" dirty="0">
                <a:solidFill>
                  <a:srgbClr val="0F3649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b="1" dirty="0">
                <a:solidFill>
                  <a:srgbClr val="0F3649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80" y="1376352"/>
            <a:ext cx="1689533" cy="869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697" y="1376352"/>
            <a:ext cx="1066612" cy="1953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93" y="1321653"/>
            <a:ext cx="1841277" cy="916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00" y="3518153"/>
            <a:ext cx="1705513" cy="9550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837" y="3518153"/>
            <a:ext cx="2243956" cy="9232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620" y="3518153"/>
            <a:ext cx="1829651" cy="923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80" y="2447619"/>
            <a:ext cx="1689533" cy="8690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619" y="2366682"/>
            <a:ext cx="1829651" cy="9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Conclusion</a:t>
            </a:r>
            <a:endParaRPr b="1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bg1"/>
              </a:buCl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Digital Transformation: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Our Online Insurance Application signifies a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step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digitizing and transforming the insurance sector.</a:t>
            </a:r>
          </a:p>
          <a:p>
            <a:pPr algn="just">
              <a:buClr>
                <a:schemeClr val="bg1"/>
              </a:buClr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Efficiency Upgrade: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By addressing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outdated offline/online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processes, we pave the way for a more efficient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experience.</a:t>
            </a:r>
          </a:p>
          <a:p>
            <a:pPr algn="just">
              <a:buClr>
                <a:schemeClr val="bg1"/>
              </a:buClr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Innovation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for Accessibility: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Embracing innovation, we aim to make insurance more accessible and personalized for every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user.</a:t>
            </a:r>
          </a:p>
          <a:p>
            <a:pPr algn="just">
              <a:buClr>
                <a:schemeClr val="bg1"/>
              </a:buClr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Industry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Reshaping: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Our proposal sets the stage for reshaping industry standards towards a more agile and responsive insurance ecosystem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Expanded Reach:</a:t>
            </a:r>
            <a:r>
              <a:rPr lang="en-US" dirty="0">
                <a:solidFill>
                  <a:schemeClr val="bg1"/>
                </a:solidFill>
              </a:rPr>
              <a:t> By offering a digital platform, insurance companies can extend their reach to a broader audience, tapping into previously untapped markets.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 dirty="0"/>
              <a:t>AI Integration:</a:t>
            </a:r>
            <a:endParaRPr lang="en-US" dirty="0"/>
          </a:p>
          <a:p>
            <a:pPr marL="114300" indent="0" algn="just">
              <a:buNone/>
            </a:pPr>
            <a:r>
              <a:rPr lang="en-US" dirty="0"/>
              <a:t>Explore integrating AI for precise risk assessment and personalized policy recommendations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/>
              <a:t>Continuous Feedback </a:t>
            </a:r>
            <a:r>
              <a:rPr lang="en-US" b="1" dirty="0" smtClean="0"/>
              <a:t>Analytics:</a:t>
            </a:r>
            <a:endParaRPr lang="en-US" dirty="0"/>
          </a:p>
          <a:p>
            <a:pPr marL="114300" indent="0" algn="just">
              <a:buNone/>
            </a:pPr>
            <a:r>
              <a:rPr lang="en-US" dirty="0" smtClean="0"/>
              <a:t>Utilize </a:t>
            </a:r>
            <a:r>
              <a:rPr lang="en-US" dirty="0"/>
              <a:t>advanced analytics for actionable insights from user and company feedback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/>
              <a:t>Cybersecurity </a:t>
            </a:r>
            <a:r>
              <a:rPr lang="en-US" b="1" dirty="0" smtClean="0"/>
              <a:t>Advancements:</a:t>
            </a:r>
            <a:endParaRPr lang="en-US" dirty="0"/>
          </a:p>
          <a:p>
            <a:pPr marL="114300" indent="0" algn="just">
              <a:buNone/>
            </a:pPr>
            <a:r>
              <a:rPr lang="en-US" dirty="0" smtClean="0"/>
              <a:t>Stay </a:t>
            </a:r>
            <a:r>
              <a:rPr lang="en-US" dirty="0"/>
              <a:t>updated on cybersecurity advancements to safeguard user information.</a:t>
            </a:r>
          </a:p>
          <a:p>
            <a:pPr algn="just"/>
            <a:r>
              <a:rPr lang="en-US" b="1" dirty="0"/>
              <a:t>Regulatory Compliance </a:t>
            </a:r>
            <a:r>
              <a:rPr lang="en-US" b="1" dirty="0" smtClean="0"/>
              <a:t>Upgradation:</a:t>
            </a:r>
            <a:endParaRPr lang="en-US" dirty="0"/>
          </a:p>
          <a:p>
            <a:pPr marL="114300" indent="0" algn="just">
              <a:buNone/>
            </a:pPr>
            <a:r>
              <a:rPr lang="en-US" dirty="0" smtClean="0"/>
              <a:t>Proactively </a:t>
            </a:r>
            <a:r>
              <a:rPr lang="en-US" dirty="0"/>
              <a:t>update the platform to comply with evolving regulations and industry standards</a:t>
            </a:r>
          </a:p>
          <a:p>
            <a:pPr marL="11430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64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29" y="1413889"/>
            <a:ext cx="2864373" cy="1521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 dirty="0" smtClean="0">
                <a:solidFill>
                  <a:srgbClr val="E9CE5B"/>
                </a:solidFill>
              </a:rPr>
              <a:t>Thank You</a:t>
            </a:r>
            <a:endParaRPr sz="5200" b="1" dirty="0">
              <a:solidFill>
                <a:srgbClr val="E9C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7000"/>
            <a:lum/>
          </a:blip>
          <a:srcRect/>
          <a:stretch>
            <a:fillRect l="-2000" r="-2000" b="-20000"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132841" y="908103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Problem Statement</a:t>
            </a:r>
            <a:endParaRPr sz="3000" b="1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Insurance </a:t>
            </a:r>
            <a:r>
              <a:rPr lang="en-US" dirty="0">
                <a:solidFill>
                  <a:schemeClr val="bg1"/>
                </a:solidFill>
              </a:rPr>
              <a:t>industry grappling with outdated processes in the face of increasing digital reliance.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460032" y="1474237"/>
            <a:ext cx="4372267" cy="343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Create a </a:t>
            </a:r>
            <a:r>
              <a:rPr lang="en-US" dirty="0" smtClean="0">
                <a:solidFill>
                  <a:schemeClr val="bg1"/>
                </a:solidFill>
              </a:rPr>
              <a:t>user-friendly full-stack </a:t>
            </a:r>
            <a:r>
              <a:rPr lang="en-US" dirty="0">
                <a:solidFill>
                  <a:schemeClr val="bg1"/>
                </a:solidFill>
              </a:rPr>
              <a:t>web application facilitating seamless insurance policy selection and purchase.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181,040 Business Objectives Images, Stock Photos, 3D objects, &amp; Vectors |  Shutter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292082" cy="51435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398716" y="1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Objective </a:t>
            </a:r>
            <a:endParaRPr sz="3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199803" y="122808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chemeClr val="bg1"/>
                </a:solidFill>
              </a:rPr>
              <a:t>Microservice</a:t>
            </a:r>
            <a:br>
              <a:rPr lang="en" sz="3000" b="1" dirty="0" smtClean="0">
                <a:solidFill>
                  <a:schemeClr val="bg1"/>
                </a:solidFill>
              </a:rPr>
            </a:br>
            <a:r>
              <a:rPr lang="en" sz="3000" b="1" dirty="0" smtClean="0">
                <a:solidFill>
                  <a:schemeClr val="bg1"/>
                </a:solidFill>
              </a:rPr>
              <a:t>	</a:t>
            </a:r>
            <a:r>
              <a:rPr lang="en" b="1" dirty="0" smtClean="0">
                <a:solidFill>
                  <a:schemeClr val="bg1"/>
                </a:solidFill>
              </a:rPr>
              <a:t>Architecture</a:t>
            </a:r>
            <a:endParaRPr sz="3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0295" y="668511"/>
            <a:ext cx="2043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Registry</a:t>
            </a:r>
          </a:p>
          <a:p>
            <a:r>
              <a:rPr lang="en-US" dirty="0" err="1" smtClean="0"/>
              <a:t>Appgateway</a:t>
            </a:r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Dashboard service</a:t>
            </a:r>
          </a:p>
          <a:p>
            <a:r>
              <a:rPr lang="en-US" dirty="0" smtClean="0"/>
              <a:t>Database s</a:t>
            </a:r>
          </a:p>
          <a:p>
            <a:r>
              <a:rPr lang="en-US" dirty="0" smtClean="0"/>
              <a:t>Cart service</a:t>
            </a:r>
          </a:p>
          <a:p>
            <a:r>
              <a:rPr lang="en-US" dirty="0" smtClean="0"/>
              <a:t>Feedback</a:t>
            </a:r>
          </a:p>
          <a:p>
            <a:r>
              <a:rPr lang="en-US" dirty="0" smtClean="0"/>
              <a:t>Discount 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User</a:t>
              </a:r>
              <a:endParaRPr lang="en-US" sz="15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2439973" y="2769677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Policy Service</a:t>
              </a:r>
              <a:endParaRPr lang="en-US" sz="15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593077-05C5-48C5-89CA-248582EAF293}"/>
              </a:ext>
            </a:extLst>
          </p:cNvPr>
          <p:cNvGrpSpPr/>
          <p:nvPr/>
        </p:nvGrpSpPr>
        <p:grpSpPr>
          <a:xfrm>
            <a:off x="4322113" y="1527546"/>
            <a:ext cx="1282147" cy="740638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Purchase Service</a:t>
              </a:r>
              <a:endParaRPr lang="en-US" sz="15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312505" y="534263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smtClean="0"/>
                <a:t>Cart Service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837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02436" y="223057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stCxn id="17" idx="6"/>
            <a:endCxn id="35" idx="2"/>
          </p:cNvCxnSpPr>
          <p:nvPr/>
        </p:nvCxnSpPr>
        <p:spPr>
          <a:xfrm flipV="1">
            <a:off x="3484576" y="904582"/>
            <a:ext cx="827929" cy="30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5A895C-5F08-4CD2-9502-21B5FE7F2B98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>
            <a:off x="3484576" y="1212680"/>
            <a:ext cx="837537" cy="68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631191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161583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A3BA5E4-A54F-4B28-8593-488CC0CB5BC5}"/>
              </a:ext>
            </a:extLst>
          </p:cNvPr>
          <p:cNvCxnSpPr/>
          <p:nvPr/>
        </p:nvCxnSpPr>
        <p:spPr>
          <a:xfrm>
            <a:off x="8212694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ylinder 75">
            <a:extLst>
              <a:ext uri="{FF2B5EF4-FFF2-40B4-BE49-F238E27FC236}">
                <a16:creationId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687279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SQL</a:t>
            </a:r>
            <a:endParaRPr lang="en-US" dirty="0"/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239DD4B2-CD70-4C26-93D6-E892538EE3CB}"/>
              </a:ext>
            </a:extLst>
          </p:cNvPr>
          <p:cNvSpPr/>
          <p:nvPr/>
        </p:nvSpPr>
        <p:spPr>
          <a:xfrm>
            <a:off x="7901047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SQL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2194560" y="3931920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API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 flipH="1">
            <a:off x="2990850" y="3510315"/>
            <a:ext cx="0" cy="42160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REACT</a:t>
            </a:r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Authentication API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184584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Database Service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Get/Policy Policy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Delete </a:t>
            </a:r>
            <a:r>
              <a:rPr lang="en-US" sz="900" dirty="0" smtClean="0">
                <a:solidFill>
                  <a:schemeClr val="bg1"/>
                </a:solidFill>
              </a:rPr>
              <a:t>Policy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 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Cart Service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1319" y="1949781"/>
            <a:ext cx="1363981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Policy</a:t>
            </a:r>
          </a:p>
          <a:p>
            <a:pPr algn="ctr"/>
            <a:r>
              <a:rPr lang="en-US" dirty="0" smtClean="0"/>
              <a:t>Policy Owned</a:t>
            </a:r>
            <a:endParaRPr lang="en-US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984FFCD-399E-4C9B-BBB7-C0FCDA169A0E}"/>
              </a:ext>
            </a:extLst>
          </p:cNvPr>
          <p:cNvSpPr/>
          <p:nvPr/>
        </p:nvSpPr>
        <p:spPr>
          <a:xfrm>
            <a:off x="6751320" y="299466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Insurance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</a:t>
            </a:r>
            <a:r>
              <a:rPr lang="en-US" dirty="0"/>
              <a:t>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A736E-26CF-4ABD-9A5F-CDE68267DE96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5189220" y="336042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189220" y="22683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320724" y="1209245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 smtClean="0"/>
              <a:t>OST/GET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300566" y="2008874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761A14-22B1-4A5E-A673-975DA5BF97F5}"/>
              </a:ext>
            </a:extLst>
          </p:cNvPr>
          <p:cNvSpPr/>
          <p:nvPr/>
        </p:nvSpPr>
        <p:spPr>
          <a:xfrm>
            <a:off x="5438544" y="3098810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 smtClean="0"/>
              <a:t>GET/POST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320724" y="4143690"/>
            <a:ext cx="1258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 smtClean="0"/>
              <a:t>GET/POST/PUT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3140" y="20088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297430" y="2873709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 smtClean="0"/>
              <a:t>GET/</a:t>
            </a:r>
          </a:p>
          <a:p>
            <a:r>
              <a:rPr lang="en-GB" sz="1100" dirty="0" smtClean="0"/>
              <a:t>POST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1676400" y="4189856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 smtClean="0"/>
              <a:t>GET/</a:t>
            </a:r>
          </a:p>
          <a:p>
            <a:r>
              <a:rPr lang="en-GB" sz="1100" dirty="0" smtClean="0"/>
              <a:t>POST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367</Words>
  <Application>Microsoft Office PowerPoint</Application>
  <PresentationFormat>On-screen Show (16:9)</PresentationFormat>
  <Paragraphs>104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Economica</vt:lpstr>
      <vt:lpstr>Open Sans</vt:lpstr>
      <vt:lpstr>Luxe</vt:lpstr>
      <vt:lpstr>Online Insurance Application</vt:lpstr>
      <vt:lpstr>Outline</vt:lpstr>
      <vt:lpstr>Problem Statement</vt:lpstr>
      <vt:lpstr>Objective </vt:lpstr>
      <vt:lpstr>Microservice  Architecture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Project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and Tools Used</vt:lpstr>
      <vt:lpstr>   Conclusion</vt:lpstr>
      <vt:lpstr>Future Scope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Windows User</cp:lastModifiedBy>
  <cp:revision>80</cp:revision>
  <dcterms:modified xsi:type="dcterms:W3CDTF">2023-11-16T19:27:41Z</dcterms:modified>
</cp:coreProperties>
</file>